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D4932E-23D5-45E7-82DA-6F97F154293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08033-9178-4D7F-AD0A-91EF4990A89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60C57-4D34-4BA3-ADAF-52A5721DE55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4123F-6E5B-4206-9E74-C73E93CAFF4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DA90768-ACC2-4029-A60A-860752DE03D0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8624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9AF14-A621-4A6D-85CF-D4D1DC944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37590-78A9-4B4E-9D62-BAECF49712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6C3010-7D10-4D76-8E87-55C172B9C14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2A459-06B6-4642-A9A6-2BD642430AA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20701-5D3B-4E36-86A4-EE4D22B4119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0776-B9FC-4AFB-88F0-5FC8A9A092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C00C1C3-81AB-4259-9E90-F3E6C18ECD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2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8F06E-4CF6-4240-BFDC-C309821862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1C98808-1936-455F-95F9-F3774599C9B5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A5DA-36C5-4A81-A9C6-C6EC09A55C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56793-D8F9-43BA-ABF2-6C259114BB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8365-EACB-44B8-B724-4E88089DFC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B56D07-1B81-4148-B61E-D582B9BD3ED0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5D8EF-4B2B-4AAA-B0C6-D5BB96703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61E0D-624E-4D4D-8CD7-8036002D37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58972-3CF4-44A0-B882-B57FE437F2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CD20F6-472F-42C4-A9DB-5B36FD256CA6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03B0F-D8BB-4625-AE61-B39860699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E02A0-F3DF-4E3C-8C7C-0D8F187479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18C5B-8C3D-4BE9-8ECA-A402EC7104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114EB8-7495-4B78-B9E5-5D6EFE3CBF4B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92AE2-F040-481C-93D5-8A82CFA3FF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0D119-414B-4C6B-8096-8375E8D4D7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78A04-66C5-407B-9971-469E9C817E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92F32ED-D967-4236-BB5B-87E51DB6E97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62CD2-6C4D-442A-AB10-D735AF60E6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5485F-4B92-4461-BA17-17CD4EC40B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5A5A8-5CEF-4818-970E-90E9DED17F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28866A-A166-4895-BF50-E8B785ED788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56206-BD59-431A-8326-BDF4045974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54418-DC98-4B55-B438-7F1C2C79D2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2A19-41C2-4AED-8C8B-58A47E42C0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38A3A3-152C-44B0-A26F-58E5ADF34FB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057DB-5AD2-4E0E-8151-86C751DB26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A6A15-1BBC-40CC-8F52-03C72B2DA2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91391-660A-4403-89A2-C897D4E4D1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5AC15CC-3B46-4383-890A-67EA5ACF8EA8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1F1C7-5331-4DF1-A811-E2BF24CEC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8BAD5-ADB6-4B00-BC21-E9DC3239C9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CB022-C3E9-4D47-A459-2DB145291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C932466-CDA3-4F41-B5FE-01901A35B9A8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0712B-DAED-431F-B830-7DCDB6CD8D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E8AA8-F4BC-4959-B653-77E7DE5A8A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275B7-1B5F-48E3-8892-47E1F69ED1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EB2C5-1D18-4C9A-B671-1405A59023A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6151C-8753-462E-B264-8E2ECB51E3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947EA1-BE93-4901-A7A2-38B7F05F9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AE706-D65A-4BBD-90C5-DB1DD2E30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BEDD6A3-2585-46AF-9908-F7A1C16267DF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7B134-7545-4200-884A-7C8A9894C3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C853C-FF2E-4D95-B079-81FB4276EB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6EC00-449E-4030-B234-0F0D5254DD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04E4389-76FA-47AE-A95B-2228E80232A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621F1-7276-478B-B790-F6364891B7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FAEE8-5277-4129-8296-4B603FAF5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F9EDB-7387-4CD0-AD8F-23F5BBDC86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98A220-960C-4078-9E94-FD957F8C8FCD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65BC5-1428-4024-81FE-896F2D7B6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EF31F-E894-45EF-BDAC-5D52975E25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FACF6-ACDD-4CA9-B6A2-2CE22DA309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DA6AB4-17E3-4C51-BEE9-64800022986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89E74-0BC7-4650-BC6B-24FC6F3AAC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FA111-07A1-4E1B-850B-9FA5EC9F3A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049CA-5B16-42B6-9369-863E2A4F65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B4C185-0A0A-46B6-B061-C33B7846B8B8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D1005-AEEC-4D7F-9AB8-DAEEB27F2F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9E3A3-7D37-4B17-9FE3-31032B1780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138BA-6B84-45DF-9F46-D2255FD75E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2D4106E-803E-4784-AF26-EE00E7E2BC3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B56D8-B9AA-4264-8DF1-6CEF0C8441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37715-6C45-478F-8DB1-EC40805752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95106-944B-4DB5-98F0-4211BAC1FC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92F1429-E9D0-4D92-9C0F-A04B3ECDDE60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030BA-8305-49FC-B780-A97B4D14AE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A9D1C-D67A-423A-9CE3-FF8A7E478F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A57C5-9AE0-4402-AFB2-06D603F37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322BE64-0A8B-45D8-861B-8FE8374CF8E3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C326B-8E4E-43BF-9BDF-D1DA50AEA1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67E37-00DD-4E94-BA5B-DEE3EDDCE3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56A22-7635-4718-8760-194A63C8B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B7D760-8D40-4C91-AA7F-04ED9F94919B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772AA-4541-469C-9D47-171BC6386F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3D2EE2-15DE-4892-9469-31F06A2023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928A0-33F9-44D4-8769-8AC61F1A0B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0D65D1-E7B4-4703-A319-DE4084FC3951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2611-718E-44D5-AA73-4FC5384C11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8B124-518D-472A-B465-20B14FBCD7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D93CC-140F-4CC5-BEF6-932E1632E1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C6940A-51B3-47B3-B2F4-C1CA092D2CB3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DD24A-EBE6-451C-BAD6-BBA05A3380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9E40A-34CA-4439-92A0-C0DFF22688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7C4AE-81BF-499D-8500-0166E932C6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8B1FF8-D3C5-4839-8BFD-6A5C828D584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5FB0B-087C-4AEF-BBD5-BCA7A62780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CDEF2-AE40-43D1-8B90-C49C2C4A63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F1FAB-EAC5-4C86-9F16-6BC8DFB779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336EDB-7E6E-4AEA-8AE8-88E7C7234603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25507-E354-405E-978D-4CB6241743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46B71-0717-4E56-A3C1-8843C6A0CD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D5700-EBAD-4FBC-855F-58A6DFF388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A31F7E3-1C3B-4923-AA77-E2A6D060FBED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B0138-487A-44C7-93F9-7CCFC721EE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18E74-9659-451B-92C2-E5B87155A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0352-E7FD-4FD7-9D90-400B923145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AD7A88-D282-425A-A8F9-9D7C6C45F55A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9AD70-4CA2-424F-896B-3BE4212605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66F34-B541-4F95-838B-4D7238C403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C709A-9B08-41DA-8C04-F5BBEB5C06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741EE4-F7B1-4726-BD2B-80BD7528F2B6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B773C-8D3C-48E6-8FBD-5ECCA367FA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8C42F-E55A-4B07-ACFE-A8BF7FB17C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FAD75-7013-4E1A-917A-69898CA1C7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0D9FFB-C33C-4580-8790-3539FD58DCC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D4329-9E76-4998-AEAB-ACFA5C85FF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7DA50-B11D-4357-8E09-9FDEA13CD0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AF8F3-102A-450A-81E8-B7A7A046D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021584A-B581-4D75-8949-BA57E8FCC449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C5936-B34F-48D5-A34A-5F2FE187FE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61291-E3A1-402E-9B2F-647C775631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1F42-F918-42DF-937C-78D4569B4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DE1F8-1C36-487C-8B99-F97CE31E7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3372-A15F-45FD-9034-C2B9E13C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1F1E8-7697-4B51-9A63-9BD98B5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F4B4-0F76-49DB-B74F-22A4547D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9C30A-76F6-417F-BAB0-D0D9F0FD9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4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263F-6BF2-4415-9951-F51D3511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0714-A9AA-4BA4-B448-0C2D23441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A21FB-E56F-4C5A-8E21-D6F607DF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54B4-6443-456A-BBD7-60D3E04A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DBDA-BCA9-4AE2-80F5-8551EB60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BEAAE0-90F6-497E-8D78-D2D9F0FB7C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8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D39EC-58C8-4F36-B679-8AE3724CE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95D7C-F6C9-4814-82F9-C5A5C5754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F959E-1ACC-4DD7-BB5F-5474AD2C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97A92-39F0-48C2-8247-A679B4F2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022A-D74D-472A-98D0-73BC65AA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6312-840E-4BF3-9EC7-344727C9B7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D25A-9C07-488F-A3E5-4AEC9025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7E00-158A-42DB-BC3A-47AF2D6F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D919-14A1-404B-954D-33E8D42F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F4EF0-C945-46CE-8430-77650ADF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41EB-4EFA-439C-BF1D-4874C19F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4E43A9-8023-44A1-94E7-B1B362892D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5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AA6B-46E2-43DC-A321-216F3786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8206-0308-46C3-9AB8-35811417E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749B-1C0D-4BD1-B99A-137A7E68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6927-D45D-48EB-AB62-8A30255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0C35F-55E5-4CC7-B90A-9F949036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2B1311-E615-4960-BB88-619F3694D9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0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013-8F03-4532-A12C-5D31EDC1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5970-6193-46A3-A1EF-F6D050FC3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18F77-1284-4A58-9697-9DBC4C5FE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804A-2F81-4F49-9C72-AC7C1046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E4A2F-1C98-480F-9B31-AA8E4EB8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A3C7D-DD6B-4346-BAE8-3D97CD6A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23985-E80C-4E9B-A143-0AF4E8EA26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0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09EC-0AC7-4D9B-AEA6-C46D11BE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D2ACE-9C96-4577-BB6A-E43EB7E0C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5EF53-6560-4E92-B2AE-B9BEBC9FE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D4681-F2D2-46C1-A29F-22AB8C9F8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DA4A0-C678-46A0-8D0B-6BE9D80F5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6223B-2213-4DB5-B9C1-0B6D25CF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272DE-4CAE-4076-B1EE-215E07A3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791E2-E7EF-4B46-AECA-45271DA0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0EE2EC-6B19-4439-82EA-A74F7A9AA4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3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8A85-207F-41DF-9C31-292791DF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75457-17B9-4B8D-8868-96FDDA1A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C707-510A-4150-9805-A8CFF3E4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AF2E-8995-47C6-B2E7-1670A4B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51FE43-53CA-46D9-B26D-674287402A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95665-671D-4E4F-AB09-A3DE7C53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A862A-4E4F-452A-9129-D55F977A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4DC78-CB61-42E4-A18F-AAE73351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219BC2-938D-426B-926C-3FC467EBF5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10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51E7-311B-4AE0-B3BA-C901AE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EC41-EB9E-440B-94D3-44CEAB49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C0B36-3886-4124-A64D-AF30524BA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88838-81B3-419A-9BCB-A1CDDE0A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4DBDD-242F-4708-B46F-BF26FF73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F9CAB-97F5-4B03-A276-78F64DCF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739C3-4109-4ECA-8C23-FB7E7B6625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7168-A919-4C72-B622-F3C02165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F6E48-D2CB-48A1-A0CF-D7206005B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24E97-EB03-4B0E-8C98-0ADA13933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7A3ED-A6A3-4FEA-85EA-77CF5E84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5F24C-2DF5-4549-B24E-823D5F71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DF618-8A7F-498F-B660-03D214C4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E3FECD-196A-4B79-AD51-61E65EBFA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AB18D-8CFC-45A2-A606-5F03DF2F6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64865-C65F-4F9A-ADB5-48FB4C97A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AEF8-F140-448E-90D3-10E40F1B068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00662-C501-4AEB-97D8-ABD69BC2C06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15B82-000C-4E89-A931-2197E3183B1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AD8F932-E71A-47AB-9A3E-C359B821728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BEEC583-6B6B-490F-BE02-C249E996C0D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640080"/>
            <a:ext cx="9071640" cy="4388400"/>
          </a:xfrm>
        </p:spPr>
        <p:txBody>
          <a:bodyPr vert="horz" anchor="ctr"/>
          <a:lstStyle/>
          <a:p>
            <a:pPr lvl="0" algn="ctr" rtl="0"/>
            <a:r>
              <a:rPr lang="en-US" sz="2800">
                <a:latin typeface="Cortoba" pitchFamily="18"/>
              </a:rPr>
              <a:t>Sparse spectral methods for</a:t>
            </a:r>
          </a:p>
          <a:p>
            <a:pPr lvl="0" algn="ctr" rtl="0"/>
            <a:r>
              <a:rPr lang="en-US" sz="2800">
                <a:latin typeface="Cortoba" pitchFamily="18"/>
              </a:rPr>
              <a:t>power law equilibrium measures</a:t>
            </a:r>
          </a:p>
          <a:p>
            <a:pPr lvl="0" algn="ctr" rtl="0"/>
            <a:endParaRPr lang="en-US" sz="2000">
              <a:latin typeface="Cortoba" pitchFamily="18"/>
            </a:endParaRPr>
          </a:p>
          <a:p>
            <a:pPr lvl="0" algn="ctr" rtl="0"/>
            <a:r>
              <a:rPr lang="en-US" sz="2000" u="sng">
                <a:latin typeface="Cortoba" pitchFamily="18"/>
              </a:rPr>
              <a:t>Timon S. Gutleb</a:t>
            </a:r>
            <a:r>
              <a:rPr lang="en-US" sz="2000" baseline="33000">
                <a:latin typeface="Cortoba" pitchFamily="18"/>
              </a:rPr>
              <a:t>1</a:t>
            </a:r>
            <a:r>
              <a:rPr lang="en-US" sz="2000">
                <a:latin typeface="Cortoba" pitchFamily="18"/>
              </a:rPr>
              <a:t>, Sheehan Olver</a:t>
            </a:r>
            <a:r>
              <a:rPr lang="en-US" sz="2000" baseline="33000">
                <a:latin typeface="Cortoba" pitchFamily="18"/>
              </a:rPr>
              <a:t>1</a:t>
            </a:r>
            <a:r>
              <a:rPr lang="en-US" sz="2000">
                <a:latin typeface="Cortoba" pitchFamily="18"/>
              </a:rPr>
              <a:t>, José A. Carrillo</a:t>
            </a:r>
            <a:r>
              <a:rPr lang="en-US" sz="2000" baseline="33000">
                <a:latin typeface="Cortoba" pitchFamily="18"/>
              </a:rPr>
              <a:t>2</a:t>
            </a:r>
          </a:p>
          <a:p>
            <a:pPr lvl="0" algn="ctr" rtl="0"/>
            <a:endParaRPr lang="en-US" sz="2000">
              <a:latin typeface="Cortoba" pitchFamily="18"/>
            </a:endParaRPr>
          </a:p>
          <a:p>
            <a:pPr lvl="0" algn="ctr" rtl="0"/>
            <a:r>
              <a:rPr lang="en-US" sz="1400" baseline="33000">
                <a:latin typeface="Cortoba" pitchFamily="18"/>
              </a:rPr>
              <a:t>1 </a:t>
            </a:r>
            <a:r>
              <a:rPr lang="en-US" sz="1400">
                <a:latin typeface="Cortoba" pitchFamily="18"/>
              </a:rPr>
              <a:t>Imperial College London</a:t>
            </a:r>
          </a:p>
          <a:p>
            <a:pPr lvl="0" algn="ctr" rtl="0"/>
            <a:r>
              <a:rPr lang="en-US" sz="1400" baseline="33000">
                <a:latin typeface="Cortoba" pitchFamily="18"/>
              </a:rPr>
              <a:t>2 </a:t>
            </a:r>
            <a:r>
              <a:rPr lang="en-US" sz="1400">
                <a:latin typeface="Cortoba" pitchFamily="18"/>
              </a:rPr>
              <a:t>University of Oxford</a:t>
            </a:r>
          </a:p>
          <a:p>
            <a:pPr lvl="0" algn="ctr" rtl="0"/>
            <a:endParaRPr lang="en-US" sz="2000">
              <a:latin typeface="Cortoba" pitchFamily="18"/>
            </a:endParaRPr>
          </a:p>
          <a:p>
            <a:pPr lvl="0" algn="ctr" rtl="0"/>
            <a:r>
              <a:rPr lang="en-US" sz="1800">
                <a:solidFill>
                  <a:srgbClr val="1D3399"/>
                </a:solidFill>
                <a:latin typeface="Cortoba" pitchFamily="18"/>
              </a:rPr>
              <a:t>Pop-up Numerical Analysis Workshop with Applications in Acoustics</a:t>
            </a:r>
          </a:p>
          <a:p>
            <a:pPr lvl="0" algn="ctr" rtl="0"/>
            <a:r>
              <a:rPr lang="en-US" sz="1800">
                <a:solidFill>
                  <a:srgbClr val="1D3399"/>
                </a:solidFill>
                <a:latin typeface="Cortoba" pitchFamily="18"/>
              </a:rPr>
              <a:t>Bickleigh Castle, Devon,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7486-E63D-42E9-A678-9CFE697E53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 dirty="0">
                <a:solidFill>
                  <a:srgbClr val="2A6099"/>
                </a:solidFill>
              </a:rPr>
              <a:t>A primer on sparse spectral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91F03-8878-443D-865E-CE312692D88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6878" y="1368060"/>
            <a:ext cx="8578800" cy="4687560"/>
          </a:xfrm>
        </p:spPr>
        <p:txBody>
          <a:bodyPr vert="horz" anchor="ctr">
            <a:normAutofit fontScale="92500"/>
          </a:bodyPr>
          <a:lstStyle/>
          <a:p>
            <a:pPr lvl="0" algn="just" rtl="0"/>
            <a:r>
              <a:rPr lang="en-US" sz="2200" dirty="0"/>
              <a:t>Multiplication operators can be defined using recurrence relations of the orthogonal polynomial basis of choice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  <a:p>
            <a:pPr lvl="0" algn="just" rtl="0"/>
            <a:r>
              <a:rPr lang="en-US" sz="2200" dirty="0"/>
              <a:t>And similarly for basis shift, differentiation, and many other operators.</a:t>
            </a:r>
          </a:p>
          <a:p>
            <a:pPr lvl="0" algn="just" rtl="0"/>
            <a:r>
              <a:rPr lang="en-US" sz="2200" dirty="0"/>
              <a:t>For details, see e.g.:</a:t>
            </a:r>
          </a:p>
          <a:p>
            <a:pPr lvl="0" algn="just" rtl="0"/>
            <a:r>
              <a:rPr lang="en-US" sz="2200" dirty="0"/>
              <a:t>		Olver, S., </a:t>
            </a:r>
            <a:r>
              <a:rPr lang="en-US" sz="2200" dirty="0" err="1"/>
              <a:t>Slevinsky</a:t>
            </a:r>
            <a:r>
              <a:rPr lang="en-US" sz="2200" dirty="0"/>
              <a:t>, R.M., &amp; Townsend, A. (2020).</a:t>
            </a:r>
          </a:p>
          <a:p>
            <a:pPr lvl="0" algn="just" rtl="0"/>
            <a:r>
              <a:rPr lang="en-US" sz="2200" dirty="0"/>
              <a:t>		Fast algorithms using orthogonal polynomials.</a:t>
            </a:r>
          </a:p>
          <a:p>
            <a:pPr lvl="0" algn="just" rtl="0"/>
            <a:r>
              <a:rPr lang="en-US" sz="2200" dirty="0"/>
              <a:t>		Acta </a:t>
            </a:r>
            <a:r>
              <a:rPr lang="en-US" sz="2200" dirty="0" err="1"/>
              <a:t>Numerica</a:t>
            </a:r>
            <a:r>
              <a:rPr lang="en-US" sz="2200" dirty="0"/>
              <a:t>.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170C985-4113-4AB1-8748-868389BF03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97378" y="2455469"/>
            <a:ext cx="2737800" cy="4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FA59CD29-D3CB-4330-AA04-A898E690B3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85238" y="1909680"/>
            <a:ext cx="6562079" cy="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45B2-3F49-40F4-8576-E1BED30642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2800">
                <a:solidFill>
                  <a:srgbClr val="2A6099"/>
                </a:solidFill>
              </a:rPr>
              <a:t>The Riesz potential and fractional Laplacians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C90099B-199E-45C3-8A14-262E1569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5240" y="953640"/>
            <a:ext cx="9145080" cy="442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F968-8A35-40CC-A3FE-CDCB0BA9DE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2800">
                <a:solidFill>
                  <a:srgbClr val="2A6099"/>
                </a:solidFill>
              </a:rPr>
              <a:t>Motivation for using orthogonal polynomials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37B467A-4FA6-4431-A78F-9109E1DD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480" y="957960"/>
            <a:ext cx="8151840" cy="160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78ADFE5E-9657-428F-9D5C-3A37A8F97E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9200" y="3399839"/>
            <a:ext cx="9071640" cy="2010960"/>
          </a:xfrm>
        </p:spPr>
        <p:txBody>
          <a:bodyPr vert="horz" anchor="ctr"/>
          <a:lstStyle/>
          <a:p>
            <a:pPr lvl="0" algn="l" rtl="0"/>
            <a:r>
              <a:rPr lang="en-US" sz="1800"/>
              <a:t>Dyda, B., Kuznetsov, A. &amp; Kwaśnicki, M. </a:t>
            </a:r>
            <a:r>
              <a:rPr lang="en-US" sz="1800" i="1"/>
              <a:t>Fractional Laplace Operator and Meijer G-function</a:t>
            </a:r>
            <a:r>
              <a:rPr lang="en-US" sz="1800"/>
              <a:t>. Constr. Approx. 45, 427–448 (2017).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A3D6-F553-461F-AC02-39F6B1C33B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2800">
                <a:solidFill>
                  <a:srgbClr val="2A6099"/>
                </a:solidFill>
              </a:rPr>
              <a:t>Motivation for using orthogonal polynomials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756858E-570E-413D-A769-F81A0B4DDD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480" y="957960"/>
            <a:ext cx="8151840" cy="160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9DFA01B6-B188-4558-813F-B27A3A9D1D8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9200" y="3399839"/>
            <a:ext cx="9071640" cy="2010960"/>
          </a:xfrm>
        </p:spPr>
        <p:txBody>
          <a:bodyPr vert="horz" anchor="ctr"/>
          <a:lstStyle/>
          <a:p>
            <a:pPr lvl="0" algn="l" rtl="0"/>
            <a:r>
              <a:rPr lang="en-US" sz="1800"/>
              <a:t>Dyda, B., Kuznetsov, A. &amp; Kwaśnicki, M. </a:t>
            </a:r>
            <a:r>
              <a:rPr lang="en-US" sz="1800" i="1"/>
              <a:t>Fractional</a:t>
            </a:r>
            <a:r>
              <a:rPr lang="en-US" sz="1800"/>
              <a:t> </a:t>
            </a:r>
            <a:r>
              <a:rPr lang="en-US" sz="1800" i="1"/>
              <a:t>Laplace Operator and Meijer G-function</a:t>
            </a:r>
            <a:r>
              <a:rPr lang="en-US" sz="1800"/>
              <a:t>. Constr. Approx. 45, 427–448 (2017).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BC48F-5C05-46B1-B1A8-C37A8D6614A9}"/>
              </a:ext>
            </a:extLst>
          </p:cNvPr>
          <p:cNvSpPr txBox="1"/>
          <p:nvPr/>
        </p:nvSpPr>
        <p:spPr>
          <a:xfrm>
            <a:off x="525960" y="4011839"/>
            <a:ext cx="9071640" cy="201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Kwaśnicki, Mateusz. </a:t>
            </a:r>
            <a:r>
              <a:rPr lang="en-US" sz="1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Ten equivalent definitions of the fractional Laplace operator</a:t>
            </a: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 Fractional Calculus and Applied Analysis, vol. 20, no. 1, pp. 7-51 (2017).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1674-2D80-483E-8565-8659A625F9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2800">
                <a:solidFill>
                  <a:srgbClr val="2A6099"/>
                </a:solidFill>
              </a:rPr>
              <a:t>Motivation for using orthogonal polynomials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38CD0E5-5F57-407D-B423-96F48A03D1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30000"/>
          </a:blip>
          <a:srcRect/>
          <a:stretch>
            <a:fillRect/>
          </a:stretch>
        </p:blipFill>
        <p:spPr>
          <a:xfrm>
            <a:off x="816480" y="957960"/>
            <a:ext cx="8151840" cy="160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7F626A3-25C3-408A-B5F3-193ED251D54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9200" y="3399839"/>
            <a:ext cx="9071640" cy="2010960"/>
          </a:xfrm>
        </p:spPr>
        <p:txBody>
          <a:bodyPr vert="horz" anchor="ctr"/>
          <a:lstStyle/>
          <a:p>
            <a:pPr lvl="0" algn="l" rtl="0"/>
            <a:r>
              <a:rPr lang="en-US" sz="1800"/>
              <a:t>Dyda, B., Kuznetsov, A. &amp; Kwaśnicki, M. Fractional </a:t>
            </a:r>
            <a:r>
              <a:rPr lang="en-US" sz="1800" i="1"/>
              <a:t>Laplace Operator and Meijer G-function</a:t>
            </a:r>
            <a:r>
              <a:rPr lang="en-US" sz="1800"/>
              <a:t>. Constr. Approx. 45, 427–448 (2017).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0133F-83E9-4A1D-A7DE-5DA236229B23}"/>
              </a:ext>
            </a:extLst>
          </p:cNvPr>
          <p:cNvSpPr txBox="1"/>
          <p:nvPr/>
        </p:nvSpPr>
        <p:spPr>
          <a:xfrm>
            <a:off x="525960" y="4011839"/>
            <a:ext cx="9071640" cy="201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Kwaśnicki, Mateusz. </a:t>
            </a:r>
            <a:r>
              <a:rPr lang="en-US" sz="1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Ten equivalent definitions of the fractional Laplace operator</a:t>
            </a:r>
            <a:r>
              <a:rPr lang="en-US" sz="1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" pitchFamily="2"/>
                <a:cs typeface="FreeSans" pitchFamily="2"/>
              </a:rPr>
              <a:t> Fractional Calculus and Applied Analysis, vol. 20, no. 1, pp. 7-51 (2017).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D02B971C-6E35-4401-B401-86754C10E5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1720" y="2663640"/>
            <a:ext cx="8361360" cy="143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06D1-3653-430A-B4F6-D09B69C369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Jacobi polynomials and Riesz potentials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C103-FB7C-42D5-8419-491AB29E6A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algn="ctr" rtl="0"/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B74FBE0-37CA-4F4B-B091-4CC115F9B4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320" y="1180440"/>
            <a:ext cx="9704160" cy="382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DAF-BF1A-455A-8E03-08CA967218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Jacobi-Riesz recurrence relationship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E7E7E50-B555-49CC-90D3-26340DAC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7440" y="915840"/>
            <a:ext cx="8247600" cy="465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4F7E-1EDD-4890-8307-4F6BBDBA7A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Banded structure of the Riesz potential operator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0E9C38D-FF2D-497D-8B30-BE6B77ABCF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8520" y="1356480"/>
            <a:ext cx="9599400" cy="3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C462-D331-4286-BBD6-FCEBB0A0C0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Banded structure of the Riesz potential operator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DFCC141-4DAC-44A8-AC89-11E0491857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8360" y="1144440"/>
            <a:ext cx="9675720" cy="382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92CA7E7-FC9F-4487-A276-D86E1F090FE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26080"/>
            <a:ext cx="9071640" cy="4388400"/>
          </a:xfrm>
        </p:spPr>
        <p:txBody>
          <a:bodyPr vert="horz" anchor="ctr"/>
          <a:lstStyle/>
          <a:p>
            <a:pPr lvl="0" algn="ctr" rtl="0"/>
            <a:r>
              <a:rPr lang="en-US"/>
              <a:t>Part III: Numerical experiments and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D7BA8E-8766-473D-B97D-73F4BDCE253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26080"/>
            <a:ext cx="9071640" cy="4388400"/>
          </a:xfrm>
        </p:spPr>
        <p:txBody>
          <a:bodyPr vert="horz" anchor="ctr"/>
          <a:lstStyle/>
          <a:p>
            <a:pPr lvl="0" algn="ctr" rtl="0"/>
            <a:r>
              <a:rPr lang="en-US"/>
              <a:t>Part I: The motivation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B320-88F1-490E-984B-6B6171898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Reproducing known results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2653C40-9FEE-4F84-B0CA-5B9DEC7666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9119" y="914400"/>
            <a:ext cx="79261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F9A62F1-A125-4A55-BCDC-0BD6E54506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92880" y="3145679"/>
            <a:ext cx="7902360" cy="22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DD66-5658-4274-BC68-FD79A17319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Unique minimizers away from analytic results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1849AFA-7CEC-4F2E-BC62-B9CC9BF1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40" y="920520"/>
            <a:ext cx="9027360" cy="46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51EF-35E8-40CF-9F0D-9AEDF9336B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Comparison with discrete particle simulations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29244C6-2F92-4F8B-B4D3-18782AA600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55120" y="1100520"/>
            <a:ext cx="5781240" cy="38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EEC463F9-1BD4-43D5-8057-43C330BD3D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34240" y="4970880"/>
            <a:ext cx="2363760" cy="34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DA69-583E-4C90-B286-045C6F0F7F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6192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Some higher dimensional examples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904885E-EC9F-4B32-97A6-1A7D342A86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645120"/>
            <a:ext cx="10079640" cy="26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1166300-A5E3-406C-82F1-F810F3F0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96" y="3346919"/>
            <a:ext cx="6731280" cy="2287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BFE06AE-E4A5-4181-A092-699B156E40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-6156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Some higher dimensional examples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44CF-134F-4B8A-B0EA-EE2157D347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6192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Some higher dimensional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31904-1D29-41E7-BD45-19C6B45A28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-6156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Some higher dimensional examples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9F57F96-CC42-42CC-979B-7368D7DC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3" y="1604520"/>
            <a:ext cx="10079640" cy="269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225-A406-474E-9653-3FD39D49F5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Gap formation for high repulsion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380DF4C-11C2-405D-95AA-B60000A9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89920" y="1132200"/>
            <a:ext cx="6256800" cy="417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0477-3FE9-436C-BA36-DFA92FFF04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18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Spherical shells / annuli in higher dimensions?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E45DCD1-4565-4806-A2FE-FA5BDC2AEE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3600" y="896399"/>
            <a:ext cx="10079640" cy="453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A7F-6A5F-43CF-92CB-97B7052ACF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000">
                <a:solidFill>
                  <a:srgbClr val="2A6099"/>
                </a:solidFill>
              </a:rPr>
              <a:t>Convergence and stability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76158-2C03-40B2-8E77-D835A680B5B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30960" y="-288000"/>
            <a:ext cx="8578800" cy="3017520"/>
          </a:xfrm>
        </p:spPr>
        <p:txBody>
          <a:bodyPr vert="horz" anchor="ctr"/>
          <a:lstStyle/>
          <a:p>
            <a:pPr lvl="0" algn="just" rtl="0"/>
            <a:r>
              <a:rPr lang="en-US" sz="2200"/>
              <a:t>Remember we wish to </a:t>
            </a:r>
            <a:r>
              <a:rPr lang="en-US" sz="2200" i="1"/>
              <a:t>minimize</a:t>
            </a:r>
            <a:r>
              <a:rPr lang="en-US" sz="2200"/>
              <a:t> the expression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7219E9B-6F34-4803-A0EE-4E741898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7359" y="1481759"/>
            <a:ext cx="7762319" cy="68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4D6385E-90F6-48B0-8C15-750D3AE0B5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440" y="2322720"/>
            <a:ext cx="9984600" cy="276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A6A0-333E-4741-AA72-AAB67057C2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94080"/>
            <a:ext cx="9071640" cy="946440"/>
          </a:xfrm>
        </p:spPr>
        <p:txBody>
          <a:bodyPr vert="horz"/>
          <a:lstStyle/>
          <a:p>
            <a:pPr lvl="0" rtl="0"/>
            <a:r>
              <a:rPr lang="en-US" sz="3500">
                <a:solidFill>
                  <a:srgbClr val="2A6099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8892B-2AD9-4BD5-921A-E5B5A1A5C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" y="3225600"/>
            <a:ext cx="9071640" cy="3072239"/>
          </a:xfrm>
        </p:spPr>
        <p:txBody>
          <a:bodyPr vert="horz" anchor="ctr"/>
          <a:lstStyle/>
          <a:p>
            <a:pPr lvl="0" algn="l" rtl="0"/>
            <a:r>
              <a:rPr lang="en-US" sz="2500"/>
              <a:t>Gutleb, T. S., Carrillo, J. A., &amp; Olver, S. (2020). Computing Equilibrium Measures with Power Law Kernels. arXiv preprint arXiv:2011.00045.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1615-EBD6-4B6B-8A3E-E767C25B4D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>
                <a:solidFill>
                  <a:srgbClr val="2A6099"/>
                </a:solidFill>
              </a:rPr>
              <a:t>Swarming and collective motion in nature (3D)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2F12924-88AA-4F0D-B66F-B52E790661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36240" y="1051560"/>
            <a:ext cx="2834640" cy="42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9EC429D-FBFD-42DD-B2B3-380AC50F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880" y="1224720"/>
            <a:ext cx="5801040" cy="388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A49A-35AE-4366-AE05-3E01036F76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>
                <a:solidFill>
                  <a:srgbClr val="2A6099"/>
                </a:solidFill>
              </a:rPr>
              <a:t>Swarming and collective motion in nature (2D)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AB822C2-3733-42E1-8B97-62D1952F92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8639" y="1280159"/>
            <a:ext cx="3932280" cy="391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B662-B6E7-44B3-A16E-8C8590EADA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 dirty="0">
                <a:solidFill>
                  <a:srgbClr val="2A6099"/>
                </a:solidFill>
              </a:rPr>
              <a:t>Modeling N-particle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DB9C-BBCE-4DD6-B711-1E61F44D57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38226" y="1223107"/>
            <a:ext cx="8362950" cy="4191848"/>
          </a:xfrm>
        </p:spPr>
        <p:txBody>
          <a:bodyPr vert="horz" anchor="ctr">
            <a:normAutofit fontScale="85000" lnSpcReduction="20000"/>
          </a:bodyPr>
          <a:lstStyle/>
          <a:p>
            <a:pPr lvl="0" algn="l" rtl="0"/>
            <a:r>
              <a:rPr lang="en-US" sz="2400" dirty="0"/>
              <a:t>Discrete problem of particle dynamics</a:t>
            </a:r>
          </a:p>
          <a:p>
            <a:pPr lvl="0" algn="l" rtl="0"/>
            <a:endParaRPr lang="en-US" sz="2400" dirty="0"/>
          </a:p>
          <a:p>
            <a:pPr lvl="0" algn="l" rtl="0"/>
            <a:endParaRPr lang="en-US" sz="2400" dirty="0"/>
          </a:p>
          <a:p>
            <a:pPr lvl="0" algn="l" rtl="0"/>
            <a:endParaRPr lang="en-US" sz="2400" dirty="0"/>
          </a:p>
          <a:p>
            <a:pPr lvl="0" algn="l" rtl="0"/>
            <a:endParaRPr lang="en-US" sz="2400" dirty="0"/>
          </a:p>
          <a:p>
            <a:pPr lvl="0" algn="l" rtl="0"/>
            <a:r>
              <a:rPr lang="en-US" sz="2400" dirty="0"/>
              <a:t>velocities:						</a:t>
            </a:r>
          </a:p>
          <a:p>
            <a:pPr lvl="0" algn="l" rtl="0"/>
            <a:r>
              <a:rPr lang="en-US" sz="2400" dirty="0"/>
              <a:t>interaction potential: </a:t>
            </a:r>
            <a:r>
              <a:rPr lang="en-US" sz="2400" i="1" dirty="0"/>
              <a:t>K</a:t>
            </a:r>
          </a:p>
          <a:p>
            <a:pPr lvl="0" algn="l" rtl="0"/>
            <a:r>
              <a:rPr lang="en-US" sz="2400" dirty="0"/>
              <a:t>positions:						</a:t>
            </a:r>
          </a:p>
          <a:p>
            <a:pPr lvl="0" algn="l" rtl="0"/>
            <a:r>
              <a:rPr lang="en-US" sz="2400" dirty="0"/>
              <a:t>self-propulsion and friction: </a:t>
            </a:r>
            <a:r>
              <a:rPr lang="en-US" sz="2400" i="1" dirty="0"/>
              <a:t>f</a:t>
            </a:r>
            <a:endParaRPr lang="en-US" sz="2400" dirty="0"/>
          </a:p>
          <a:p>
            <a:pPr lvl="0" algn="l" rtl="0"/>
            <a:r>
              <a:rPr lang="en-US" sz="2400" dirty="0"/>
              <a:t>total particle number: </a:t>
            </a:r>
            <a:r>
              <a:rPr lang="en-US" sz="2400" i="1" dirty="0"/>
              <a:t>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FF6C7AC-B544-46F2-A7AA-2A339E12E6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29431" y="4287528"/>
            <a:ext cx="237544" cy="18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58031ED-50C9-4D2D-ABCC-EF0A452283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6205" y="3188382"/>
            <a:ext cx="1020599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AF27459C-6502-4499-9D96-FC078A7291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048788" y="1900854"/>
            <a:ext cx="6146640" cy="106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367A-8BCA-4FEF-8BA8-282D1E6FCA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>
                <a:solidFill>
                  <a:srgbClr val="2A6099"/>
                </a:solidFill>
              </a:rPr>
              <a:t>Equilibrium measure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5AE78-5ED6-4C3E-A29A-0EF9362A6A7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6879" y="1439227"/>
            <a:ext cx="8578800" cy="3750120"/>
          </a:xfrm>
        </p:spPr>
        <p:txBody>
          <a:bodyPr vert="horz" anchor="ctr">
            <a:normAutofit/>
          </a:bodyPr>
          <a:lstStyle/>
          <a:p>
            <a:pPr lvl="0" algn="l" rtl="0"/>
            <a:r>
              <a:rPr lang="en-US" sz="2200" dirty="0"/>
              <a:t>We develop a sparse spectral method for equilibrium measure problems, which is to minimize the expression: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  <a:p>
            <a:pPr lvl="0" algn="just" rtl="0"/>
            <a:r>
              <a:rPr lang="en-US" sz="2200" dirty="0"/>
              <a:t>In particular, for attraction-repulsion power law kernels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  <a:p>
            <a:pPr lvl="0" algn="just" rtl="0"/>
            <a:r>
              <a:rPr lang="en-US" sz="2200" dirty="0"/>
              <a:t>Via an Euler-Lagrange formulation this can be reduced to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978B724-2605-453D-BA53-79257B15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99200" y="3351891"/>
            <a:ext cx="4820760" cy="74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F025206-1D77-4494-B6CE-3386D66099F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9920" y="4862542"/>
            <a:ext cx="7762319" cy="68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AFCFE1F-4367-451C-A93F-86D0BB7E8B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15199" y="1762144"/>
            <a:ext cx="6302160" cy="81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CB10-468B-4C17-9151-6C80414CFC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>
                <a:solidFill>
                  <a:srgbClr val="2A6099"/>
                </a:solidFill>
              </a:rPr>
              <a:t>Put plainly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9BE8D-0B7B-45C1-B227-0CD02715B3D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31425" y="1726473"/>
            <a:ext cx="8578800" cy="5937479"/>
          </a:xfrm>
        </p:spPr>
        <p:txBody>
          <a:bodyPr vert="horz" anchor="ctr">
            <a:normAutofit/>
          </a:bodyPr>
          <a:lstStyle/>
          <a:p>
            <a:pPr lvl="0" algn="l" rtl="0"/>
            <a:endParaRPr lang="en-US" sz="2200" dirty="0"/>
          </a:p>
          <a:p>
            <a:pPr lvl="0" algn="l" rtl="0"/>
            <a:r>
              <a:rPr lang="en-US" sz="2200" dirty="0"/>
              <a:t>Here’s the equation:</a:t>
            </a:r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r>
              <a:rPr lang="en-US" sz="2200" dirty="0"/>
              <a:t>You are given:</a:t>
            </a:r>
          </a:p>
          <a:p>
            <a:pPr lvl="0" algn="l" rtl="0"/>
            <a:endParaRPr lang="en-US" sz="2200" dirty="0"/>
          </a:p>
          <a:p>
            <a:pPr lvl="0" algn="l" rtl="0"/>
            <a:r>
              <a:rPr lang="en-US" sz="2200" dirty="0"/>
              <a:t>You don’t know: </a:t>
            </a:r>
            <a:r>
              <a:rPr lang="en-US" sz="2200" i="1" dirty="0"/>
              <a:t>E,   ,</a:t>
            </a:r>
          </a:p>
          <a:p>
            <a:pPr lvl="0" algn="l" rtl="0"/>
            <a:endParaRPr lang="en-US" sz="2200" dirty="0"/>
          </a:p>
          <a:p>
            <a:pPr lvl="0" algn="l" rtl="0"/>
            <a:r>
              <a:rPr lang="en-US" sz="2200" dirty="0"/>
              <a:t>Task: Find non-negative     </a:t>
            </a:r>
          </a:p>
          <a:p>
            <a:pPr lvl="0" algn="l" rtl="0"/>
            <a:r>
              <a:rPr lang="en-US" sz="2200" dirty="0"/>
              <a:t> such that </a:t>
            </a:r>
            <a:r>
              <a:rPr lang="en-US" sz="2200" i="1" dirty="0"/>
              <a:t>E</a:t>
            </a:r>
            <a:r>
              <a:rPr lang="en-US" sz="2200" dirty="0"/>
              <a:t> is minimized.</a:t>
            </a:r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  <a:p>
            <a:pPr lvl="0" algn="l" rtl="0"/>
            <a:endParaRPr lang="en-US" sz="22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FE72732-C9C9-4B5A-8E17-23DD6813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5905" y="1467584"/>
            <a:ext cx="834984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A7B260E7-E0B2-43D8-A675-E3E70A44008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03547" y="3534964"/>
            <a:ext cx="1005840" cy="3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B4E47548-0C3C-49A7-998E-243AFD28131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626594" y="2525673"/>
            <a:ext cx="1228680" cy="2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1F8E38E1-ADAA-4719-96AF-70EB690B734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60214" y="3600124"/>
            <a:ext cx="180720" cy="24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20C714EF-1EAF-468E-AEEF-9A5E4EC5A53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735444" y="4646252"/>
            <a:ext cx="180720" cy="24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9C5F796D-3C1C-4B6E-9937-9F71C65319D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577840" y="2579760"/>
            <a:ext cx="3383280" cy="311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67A196-FDDC-4375-BFFF-DE23789295A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26080"/>
            <a:ext cx="9071640" cy="4388400"/>
          </a:xfrm>
        </p:spPr>
        <p:txBody>
          <a:bodyPr vert="horz" anchor="ctr"/>
          <a:lstStyle/>
          <a:p>
            <a:pPr lvl="0" algn="ctr" rtl="0"/>
            <a:r>
              <a:rPr lang="en-US"/>
              <a:t>Part II: The method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27D7-A487-4BCD-ADD3-FD59C59BF4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54080"/>
            <a:ext cx="9071640" cy="946440"/>
          </a:xfrm>
        </p:spPr>
        <p:txBody>
          <a:bodyPr vert="horz"/>
          <a:lstStyle/>
          <a:p>
            <a:pPr lvl="0" rtl="0"/>
            <a:r>
              <a:rPr lang="en-US" sz="3200">
                <a:solidFill>
                  <a:srgbClr val="2A6099"/>
                </a:solidFill>
              </a:rPr>
              <a:t>A primer on sparse spectral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15AE7-5970-46F9-B270-37BE0A43070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00113" y="1031940"/>
            <a:ext cx="9071640" cy="3017520"/>
          </a:xfrm>
        </p:spPr>
        <p:txBody>
          <a:bodyPr vert="horz" anchor="ctr"/>
          <a:lstStyle/>
          <a:p>
            <a:pPr lvl="0" algn="just" rtl="0"/>
            <a:r>
              <a:rPr lang="en-US" sz="2200" dirty="0"/>
              <a:t>A set of polynomials            is orthogonal </a:t>
            </a:r>
            <a:r>
              <a:rPr lang="en-US" sz="2200" dirty="0" err="1"/>
              <a:t>w.r.t.</a:t>
            </a:r>
            <a:r>
              <a:rPr lang="en-US" sz="2200" dirty="0"/>
              <a:t> a weight          if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800" dirty="0"/>
          </a:p>
          <a:p>
            <a:pPr lvl="0" algn="just" rtl="0"/>
            <a:r>
              <a:rPr lang="en-US" sz="2200" dirty="0"/>
              <a:t>We can then expand sufficiently well-behaved functions</a:t>
            </a:r>
          </a:p>
          <a:p>
            <a:pPr lvl="0" algn="just" rtl="0"/>
            <a:endParaRPr lang="en-US" sz="2200" dirty="0"/>
          </a:p>
          <a:p>
            <a:pPr lvl="0" algn="just" rtl="0"/>
            <a:endParaRPr lang="en-US" sz="22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8836CD4-EA23-498F-98FB-79655EC955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52400" y="1204559"/>
            <a:ext cx="792720" cy="3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538DD073-B185-4546-9215-192EB3B272F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47919" y="1229759"/>
            <a:ext cx="640080" cy="3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8D910920-6A48-4717-9369-4696D1C1E94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04320" y="1670400"/>
            <a:ext cx="4663440" cy="7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4EF6D695-3EA6-44B6-8875-BDB868408F0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827800" y="3071159"/>
            <a:ext cx="4416480" cy="93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E8DBDAC5-EF64-46AB-9CEB-52D68C88F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726640" y="4096440"/>
            <a:ext cx="4523760" cy="13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119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Cortoba</vt:lpstr>
      <vt:lpstr>Liberation Sans</vt:lpstr>
      <vt:lpstr>Liberation Serif</vt:lpstr>
      <vt:lpstr>Default</vt:lpstr>
      <vt:lpstr>PowerPoint Presentation</vt:lpstr>
      <vt:lpstr>PowerPoint Presentation</vt:lpstr>
      <vt:lpstr>Swarming and collective motion in nature (3D)</vt:lpstr>
      <vt:lpstr>Swarming and collective motion in nature (2D)</vt:lpstr>
      <vt:lpstr>Modeling N-particle interactions</vt:lpstr>
      <vt:lpstr>Equilibrium measure problems</vt:lpstr>
      <vt:lpstr>Put plainly</vt:lpstr>
      <vt:lpstr>PowerPoint Presentation</vt:lpstr>
      <vt:lpstr>A primer on sparse spectral methods</vt:lpstr>
      <vt:lpstr>A primer on sparse spectral methods</vt:lpstr>
      <vt:lpstr>The Riesz potential and fractional Laplacians</vt:lpstr>
      <vt:lpstr>Motivation for using orthogonal polynomials</vt:lpstr>
      <vt:lpstr>Motivation for using orthogonal polynomials</vt:lpstr>
      <vt:lpstr>Motivation for using orthogonal polynomials</vt:lpstr>
      <vt:lpstr>Jacobi polynomials and Riesz potentials</vt:lpstr>
      <vt:lpstr>Jacobi-Riesz recurrence relationship</vt:lpstr>
      <vt:lpstr>Banded structure of the Riesz potential operator</vt:lpstr>
      <vt:lpstr>Banded structure of the Riesz potential operator</vt:lpstr>
      <vt:lpstr>PowerPoint Presentation</vt:lpstr>
      <vt:lpstr>Reproducing known results</vt:lpstr>
      <vt:lpstr>Unique minimizers away from analytic results</vt:lpstr>
      <vt:lpstr>Comparison with discrete particle simulations</vt:lpstr>
      <vt:lpstr>Some higher dimensional examples</vt:lpstr>
      <vt:lpstr>Some higher dimensional examples</vt:lpstr>
      <vt:lpstr>Gap formation for high repulsion</vt:lpstr>
      <vt:lpstr>Spherical shells / annuli in higher dimensions?</vt:lpstr>
      <vt:lpstr>Convergence and stability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Timon Gutleb</dc:creator>
  <cp:lastModifiedBy>Timon Gutleb</cp:lastModifiedBy>
  <cp:revision>102</cp:revision>
  <dcterms:created xsi:type="dcterms:W3CDTF">2020-12-05T12:59:46Z</dcterms:created>
  <dcterms:modified xsi:type="dcterms:W3CDTF">2022-06-25T02:36:23Z</dcterms:modified>
</cp:coreProperties>
</file>